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D5C5-588C-4D18-B066-DA6524A31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05FD4-587C-4AEB-B5CE-C46D21E6E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A5A4-18D7-4D44-B153-77CE965C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1D868-9E1E-4E74-A651-55E3372F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9439-5F03-4D86-AFA3-01B98CF5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78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F5E4-B967-4985-B144-C1391B1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DFD35-0C82-4338-8CE3-4B33B6F9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15660-F482-40B3-995F-453ED8EE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1ADD-5743-4F1E-ABFB-EDC8FEEE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C89EB-2489-4CA2-BEBC-66BF1B4F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5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60C67-A1CC-44D1-B3C6-B722BFBA6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38046-455B-42A1-80CF-C223DE4A3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E864-0375-44FD-A35B-30C993E3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39698-8115-4ABA-A5B9-2A1CD482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11507-84EC-4A24-B45E-87B8B8B7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1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4AD4-D263-41E3-8EF4-F6313B3F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73D0-A5FB-427D-9014-20376DC3E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6CCE2-BF87-488F-8099-364D0E3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E0B69-0310-4556-8D29-3F1CD539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FFCF-7522-4D44-8B15-A8D0230E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45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A95BC-AEC2-4414-B25B-973FA5C7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501E5-3DC4-4C00-B9BE-7F13B7F4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B1A6F-BFCD-49ED-A53E-D6DC42DB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6F49F-677C-4B8A-9089-D932178E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88CB-9B14-4529-AFA4-734DFE3B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60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CA91-EF48-46BC-B605-0081DD17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17B3-5AC9-44DF-8C72-A074E2F35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BDA4B-3050-4266-826A-DB4B3F443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FF1F2-A3A0-4AF9-8429-954E6944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DC838-CFFC-4C61-B4FF-22F5216D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B0410-BD71-4BC5-8BC6-63FCE9C1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90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389B3-584F-4270-9925-EDE3D9A0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E5D1D-AD72-4E0A-B721-7B7B7F27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369C7-9DEC-4CA7-B1EA-C278B721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9A38E-6EEB-4A5E-9573-B9A339570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F72EC-9184-4907-BE0C-C7739E3E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89609-0E30-4EEB-8CBE-69419E1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93FFB-7A7B-46EF-ABE3-8627A43C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5B349-A477-45C6-9E17-88803D74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05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3E43-F713-4FCC-87D9-F5E3C424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61A2-3183-4199-A021-01D73FDC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A7A4E-9A3D-4111-BFCA-C5952489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BE316-2702-4FAF-82B4-6BAA854F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73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57979-C3E0-484F-AC26-B74E952D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524C5-7777-47AF-A1E1-021EAD6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196A4-065E-4E50-8EA5-91139EED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05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2038-2524-4711-93A6-D0CA53E7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806B-074C-4EE6-89DC-7A0CEBA4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3AEA7-DED0-45AB-ACE5-A97425D8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BC6C6-A4B2-4CF4-B5F6-04EA9CAA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7AEED-76FA-4856-80DC-239049F7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0EDBA-F814-421A-BBE5-65C2C6DB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11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5CFC-8DAD-4494-A36E-19699F30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68F87-5924-47CC-8151-B78825E83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27C56-A8E0-4933-93D9-98BDF437E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7D0F3-9BB8-4E5D-B395-A5271D78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80DAB-ABB8-4EF4-B959-D8ADF2E5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252D-C8DE-456E-B8C9-2CBE670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938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B33EF-FE2A-4529-862B-BEEFAB0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C50E0-D240-4D09-956E-9E57C511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187B-4C0C-4D79-9F89-65760EDD5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8D0B-D9D8-4C81-844F-07AB6424A1A7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8E14-D1FA-46B2-89B3-D0B4279F6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E5B4-7A8A-4A82-9C6C-FAA2972FA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1D21-292D-4C17-A790-4A029D58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8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Svijet" TargetMode="External"/><Relationship Id="rId3" Type="http://schemas.openxmlformats.org/officeDocument/2006/relationships/hyperlink" Target="https://hr.wikipedia.org/wiki/Farmacija" TargetMode="External"/><Relationship Id="rId7" Type="http://schemas.openxmlformats.org/officeDocument/2006/relationships/hyperlink" Target="https://hr.wikipedia.org/wiki/Gr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Pariz" TargetMode="External"/><Relationship Id="rId5" Type="http://schemas.openxmlformats.org/officeDocument/2006/relationships/hyperlink" Target="https://hr.wikipedia.org/wiki/Sicilija" TargetMode="External"/><Relationship Id="rId4" Type="http://schemas.openxmlformats.org/officeDocument/2006/relationships/hyperlink" Target="https://hr.wikipedia.org/wiki/Oto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F889-9F15-40FA-BBE7-DD98756A3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>
                <a:solidFill>
                  <a:schemeClr val="accent2"/>
                </a:solidFill>
                <a:latin typeface="Algerian" panose="04020705040A02060702" pitchFamily="82" charset="0"/>
              </a:rPr>
              <a:t>ŠIBENIK U VRIJEME DOŠAŠĆA</a:t>
            </a:r>
          </a:p>
        </p:txBody>
      </p:sp>
    </p:spTree>
    <p:extLst>
      <p:ext uri="{BB962C8B-B14F-4D97-AF65-F5344CB8AC3E}">
        <p14:creationId xmlns:p14="http://schemas.microsoft.com/office/powerpoint/2010/main" val="77317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0A210A4-4C73-4363-B23D-FE06455CCDA7}"/>
              </a:ext>
            </a:extLst>
          </p:cNvPr>
          <p:cNvSpPr/>
          <p:nvPr/>
        </p:nvSpPr>
        <p:spPr>
          <a:xfrm>
            <a:off x="3313043" y="238539"/>
            <a:ext cx="5009322" cy="280946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 Božić se šibenčani najčešće okupljaju obiteljski u svojim domovima gdje dan provode uz božićne pjesme,finu hranu i dobro druženje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CCF9C6D4-38BF-4226-A5B1-CE0158D1D5F5}"/>
              </a:ext>
            </a:extLst>
          </p:cNvPr>
          <p:cNvSpPr/>
          <p:nvPr/>
        </p:nvSpPr>
        <p:spPr>
          <a:xfrm>
            <a:off x="530087" y="3048000"/>
            <a:ext cx="4121426" cy="280946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Najviše se pjeva „Tiha noć”, „U sve vrime godišta”, „Radujte se narodi”, „Kirie eleison” i dr.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A017DEC-A319-4127-B7E6-AB7DAB5DC397}"/>
              </a:ext>
            </a:extLst>
          </p:cNvPr>
          <p:cNvSpPr/>
          <p:nvPr/>
        </p:nvSpPr>
        <p:spPr>
          <a:xfrm>
            <a:off x="6811617" y="3313043"/>
            <a:ext cx="4518992" cy="254441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Poslije finog ručka,slijede ukusni kolači poput čupavaca,orahnjače i božičnih kolačića</a:t>
            </a:r>
          </a:p>
        </p:txBody>
      </p:sp>
    </p:spTree>
    <p:extLst>
      <p:ext uri="{BB962C8B-B14F-4D97-AF65-F5344CB8AC3E}">
        <p14:creationId xmlns:p14="http://schemas.microsoft.com/office/powerpoint/2010/main" val="108559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C22A-7171-4FBD-85AC-851BEF42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2103437"/>
            <a:ext cx="10836964" cy="3170928"/>
          </a:xfrm>
        </p:spPr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...i za kraj želim Vam sretan i blagoslovljen Božić</a:t>
            </a:r>
          </a:p>
        </p:txBody>
      </p:sp>
    </p:spTree>
    <p:extLst>
      <p:ext uri="{BB962C8B-B14F-4D97-AF65-F5344CB8AC3E}">
        <p14:creationId xmlns:p14="http://schemas.microsoft.com/office/powerpoint/2010/main" val="17742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aljena i druga adventska svijeća. Što ona zapravo simbolizira? – Šibenski  portal">
            <a:extLst>
              <a:ext uri="{FF2B5EF4-FFF2-40B4-BE49-F238E27FC236}">
                <a16:creationId xmlns:a16="http://schemas.microsoft.com/office/drawing/2014/main" id="{7F48B4FC-62EC-4F78-B302-A631AD00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17" y="1875277"/>
            <a:ext cx="4664765" cy="31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42A796C-B7FB-4D52-8BBC-540E71FE7BF4}"/>
              </a:ext>
            </a:extLst>
          </p:cNvPr>
          <p:cNvSpPr/>
          <p:nvPr/>
        </p:nvSpPr>
        <p:spPr>
          <a:xfrm>
            <a:off x="92765" y="275121"/>
            <a:ext cx="4346713" cy="19114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Došašće ili advent je vrijeme u godini kad se kršćani intezivno pripremaju na svetkovine Božića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0BCFCAD-A6B0-4AE4-8B94-5E1B8F605D14}"/>
              </a:ext>
            </a:extLst>
          </p:cNvPr>
          <p:cNvSpPr/>
          <p:nvPr/>
        </p:nvSpPr>
        <p:spPr>
          <a:xfrm>
            <a:off x="8746435" y="275121"/>
            <a:ext cx="3352800" cy="222954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Advent počinje paljenjem prve adventske svijeće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5DC09F95-F47E-49BA-8FE4-259D8D70E484}"/>
              </a:ext>
            </a:extLst>
          </p:cNvPr>
          <p:cNvSpPr/>
          <p:nvPr/>
        </p:nvSpPr>
        <p:spPr>
          <a:xfrm>
            <a:off x="218661" y="4346713"/>
            <a:ext cx="3326296" cy="223616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Mise zornice simboliziraju budnost kršćana u pred Božićno vrijeme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4194FF75-04F4-49E9-84CF-C901EF88103B}"/>
              </a:ext>
            </a:extLst>
          </p:cNvPr>
          <p:cNvSpPr/>
          <p:nvPr/>
        </p:nvSpPr>
        <p:spPr>
          <a:xfrm>
            <a:off x="8746435" y="4757530"/>
            <a:ext cx="3352799" cy="1825349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Mnogi šibenčani odlaze na zornicu simbolično baš u katedralu</a:t>
            </a:r>
          </a:p>
        </p:txBody>
      </p:sp>
    </p:spTree>
    <p:extLst>
      <p:ext uri="{BB962C8B-B14F-4D97-AF65-F5344CB8AC3E}">
        <p14:creationId xmlns:p14="http://schemas.microsoft.com/office/powerpoint/2010/main" val="39108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C0AC87-2D65-43CE-BB7E-6686AE27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407642"/>
            <a:ext cx="10515600" cy="4351338"/>
          </a:xfrm>
        </p:spPr>
        <p:txBody>
          <a:bodyPr/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Bell MT" panose="02020503060305020303" pitchFamily="18" charset="0"/>
              </a:rPr>
              <a:t>Božićno slavlje u šibenskim se obiteljima u prošlosti dočekivalo i obilježavalo najprije kalendarskim praćenjem svetkovina koje su Božiću prethodile</a:t>
            </a:r>
          </a:p>
          <a:p>
            <a:r>
              <a:rPr lang="hr-HR" dirty="0">
                <a:solidFill>
                  <a:srgbClr val="000000"/>
                </a:solidFill>
                <a:latin typeface="Bell MT" panose="02020503060305020303" pitchFamily="18" charset="0"/>
              </a:rPr>
              <a:t>Poznata izreka je bila „Sveta Kata kokošica,misec dana do Božića” i „Sveta luca zlatna grana,do Božića dvanaest dana”</a:t>
            </a:r>
          </a:p>
          <a:p>
            <a:r>
              <a:rPr lang="hr-HR" dirty="0">
                <a:solidFill>
                  <a:srgbClr val="000000"/>
                </a:solidFill>
                <a:latin typeface="Bell MT" panose="02020503060305020303" pitchFamily="18" charset="0"/>
              </a:rPr>
              <a:t>Običaj koji je idalje se zadržao je sadnja pšenice na Sv.Lucu</a:t>
            </a:r>
          </a:p>
        </p:txBody>
      </p:sp>
      <p:pic>
        <p:nvPicPr>
          <p:cNvPr id="2052" name="Picture 4" descr="Sutra se sadi božićna pšenica: Evo nekoliko trikova kako da bude gusta i  lijepa - Večernji.hr">
            <a:extLst>
              <a:ext uri="{FF2B5EF4-FFF2-40B4-BE49-F238E27FC236}">
                <a16:creationId xmlns:a16="http://schemas.microsoft.com/office/drawing/2014/main" id="{3F3E4914-FBEA-4DFF-B44B-B23CABB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4" y="3174448"/>
            <a:ext cx="5525328" cy="36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0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C02A-6621-4354-9EA4-818BD34F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126586"/>
            <a:ext cx="10515600" cy="1325563"/>
          </a:xfrm>
        </p:spPr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Sveti Nikola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90EF-0738-4C76-8951-8CA04D5D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0515600" cy="4351338"/>
          </a:xfrm>
        </p:spPr>
        <p:txBody>
          <a:bodyPr/>
          <a:lstStyle/>
          <a:p>
            <a:r>
              <a:rPr lang="hr-HR" dirty="0">
                <a:latin typeface="Bahnschrift SemiCondensed" panose="020B0502040204020203" pitchFamily="34" charset="0"/>
              </a:rPr>
              <a:t>6.prosinca je dan Sv.Nikole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Sv.Nikola je zaštitnik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 djece, pomoraca, djevojaka, siromaha, studenata,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3" tooltip="Farmacij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farmaceuta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, pekara, ribara, zatvorenika, trgovaca, putnika,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4" tooltip="Oto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otoka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5" tooltip="Sicilij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Sicilije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,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6" tooltip="Pariz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pariškog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 sveučilišta i mnogih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7" tooltip="Gra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gradova</a:t>
            </a:r>
            <a:r>
              <a:rPr lang="hr-H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</a:rPr>
              <a:t> širom </a:t>
            </a:r>
            <a:r>
              <a:rPr lang="hr-H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ahnschrift SemiCondensed" panose="020B0502040204020203" pitchFamily="34" charset="0"/>
                <a:hlinkClick r:id="rId8" tooltip="Svije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svijeta</a:t>
            </a:r>
            <a:endParaRPr lang="hr-HR" u="none" strike="noStrike" dirty="0">
              <a:solidFill>
                <a:srgbClr val="202122"/>
              </a:solidFill>
              <a:latin typeface="Bahnschrift SemiCondensed" panose="020B0502040204020203" pitchFamily="34" charset="0"/>
            </a:endParaRPr>
          </a:p>
          <a:p>
            <a:r>
              <a:rPr lang="hr-HR" dirty="0">
                <a:solidFill>
                  <a:srgbClr val="202122"/>
                </a:solidFill>
                <a:latin typeface="Bahnschrift SemiCondensed" panose="020B0502040204020203" pitchFamily="34" charset="0"/>
              </a:rPr>
              <a:t>Njemu u spomen večer prije djeca stavljaju svoje čizmice na prozore koje ih ujutro dočekaju pune slatkiša</a:t>
            </a:r>
          </a:p>
          <a:p>
            <a:r>
              <a:rPr lang="hr-HR" dirty="0">
                <a:solidFill>
                  <a:srgbClr val="202122"/>
                </a:solidFill>
                <a:latin typeface="Bahnschrift SemiCondensed" panose="020B0502040204020203" pitchFamily="34" charset="0"/>
              </a:rPr>
              <a:t>Šibenčani ga osobito štuju pa čak i jedna od 4 šibenske tvrđave nosi njegovo ime</a:t>
            </a:r>
            <a:endParaRPr lang="hr-HR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ko je bio sveti Nikola, zaštitnik djece i pomoraca? Običaj njegovog  štovanja u Hrvatskoj seže u daleku prošlost | DALMACIJA DANAS - obala,  otoci, Zagora. Najnovije vijesti iz Dalmacije.">
            <a:extLst>
              <a:ext uri="{FF2B5EF4-FFF2-40B4-BE49-F238E27FC236}">
                <a16:creationId xmlns:a16="http://schemas.microsoft.com/office/drawing/2014/main" id="{2E45A392-70F6-4B66-A882-34EC23C5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367747"/>
            <a:ext cx="4710733" cy="29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veti Nikola - Zima - Pjesme - Naklada Bombon - Zabava, igra i učenje kroz  sva godišnja doba">
            <a:extLst>
              <a:ext uri="{FF2B5EF4-FFF2-40B4-BE49-F238E27FC236}">
                <a16:creationId xmlns:a16="http://schemas.microsoft.com/office/drawing/2014/main" id="{89B83B5F-73B6-4842-9260-CB9D39E1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02" y="69442"/>
            <a:ext cx="3038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vrđava sv. Nikole :: Visit Šibenik">
            <a:extLst>
              <a:ext uri="{FF2B5EF4-FFF2-40B4-BE49-F238E27FC236}">
                <a16:creationId xmlns:a16="http://schemas.microsoft.com/office/drawing/2014/main" id="{865FBFEE-9899-489A-9ABD-3769FE75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72" y="3684104"/>
            <a:ext cx="4629426" cy="26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ventura :: Visit Šibenik">
            <a:extLst>
              <a:ext uri="{FF2B5EF4-FFF2-40B4-BE49-F238E27FC236}">
                <a16:creationId xmlns:a16="http://schemas.microsoft.com/office/drawing/2014/main" id="{2D17868E-67B6-417A-9092-99C28CC5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75005"/>
            <a:ext cx="4278118" cy="24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72698E70-8E42-44B4-A826-06973E1EB6EE}"/>
              </a:ext>
            </a:extLst>
          </p:cNvPr>
          <p:cNvSpPr/>
          <p:nvPr/>
        </p:nvSpPr>
        <p:spPr>
          <a:xfrm>
            <a:off x="2968486" y="1378225"/>
            <a:ext cx="5539409" cy="31738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današnje vrijeme stare šibenske običaje zamijenila je popularna adventura.</a:t>
            </a:r>
          </a:p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Šibenik je posebno ukrašen za vrijeme adventa,a parkovi su puni kućica a zanimljivim Božićnim sadržajem poput fritula,kuhanog vina i kobasica</a:t>
            </a:r>
          </a:p>
          <a:p>
            <a:pPr algn="ctr"/>
            <a:endParaRPr lang="hr-HR" dirty="0"/>
          </a:p>
        </p:txBody>
      </p:sp>
      <p:pic>
        <p:nvPicPr>
          <p:cNvPr id="3076" name="Picture 4" descr="Krenula je šibenska božićna avantura - Adventura! | Dalmatinski portal">
            <a:extLst>
              <a:ext uri="{FF2B5EF4-FFF2-40B4-BE49-F238E27FC236}">
                <a16:creationId xmlns:a16="http://schemas.microsoft.com/office/drawing/2014/main" id="{2EAC80C5-75F1-457C-A1EB-EB805A3D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175005"/>
            <a:ext cx="4598505" cy="22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dventura u Šibeniku">
            <a:extLst>
              <a:ext uri="{FF2B5EF4-FFF2-40B4-BE49-F238E27FC236}">
                <a16:creationId xmlns:a16="http://schemas.microsoft.com/office/drawing/2014/main" id="{FDDC343A-5437-40D7-AAFB-D76E92EC8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27" y="4068417"/>
            <a:ext cx="4648138" cy="26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Šibenska Adventura otkriva detalje | lokalni.hr">
            <a:extLst>
              <a:ext uri="{FF2B5EF4-FFF2-40B4-BE49-F238E27FC236}">
                <a16:creationId xmlns:a16="http://schemas.microsoft.com/office/drawing/2014/main" id="{EA22D16D-1CF9-4213-A5D4-05581695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3" y="4278915"/>
            <a:ext cx="4455335" cy="25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2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DC03-7C74-4E1E-BACE-A6CC12D8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394390"/>
            <a:ext cx="10515600" cy="4351338"/>
          </a:xfrm>
        </p:spPr>
        <p:txBody>
          <a:bodyPr/>
          <a:lstStyle/>
          <a:p>
            <a:r>
              <a:rPr lang="hr-HR" dirty="0">
                <a:latin typeface="Bahnschrift SemiBold" panose="020B0502040204020203" pitchFamily="34" charset="0"/>
              </a:rPr>
              <a:t>Kao i uvijek najbitnije je da su usta puna</a:t>
            </a:r>
          </a:p>
          <a:p>
            <a:r>
              <a:rPr lang="hr-HR" dirty="0">
                <a:latin typeface="Bahnschrift SemiBold" panose="020B0502040204020203" pitchFamily="34" charset="0"/>
              </a:rPr>
              <a:t>Pa se tako u pred Božićno vrijeme,a i na sam Božić spremaju mnoga klasična jela</a:t>
            </a:r>
          </a:p>
          <a:p>
            <a:r>
              <a:rPr lang="hr-HR" dirty="0">
                <a:latin typeface="Bahnschrift SemiBold" panose="020B0502040204020203" pitchFamily="34" charset="0"/>
              </a:rPr>
              <a:t>Pred Božić se spremaju svima poznate sarme dok se za Badnji dan posti uz neku ribu,najčešće bakalar</a:t>
            </a:r>
          </a:p>
          <a:p>
            <a:r>
              <a:rPr lang="hr-HR" dirty="0">
                <a:latin typeface="Bahnschrift SemiBold" panose="020B0502040204020203" pitchFamily="34" charset="0"/>
              </a:rPr>
              <a:t>Na sam Božić najčešće kuće mirišu na pašticadu ili puricu</a:t>
            </a:r>
          </a:p>
        </p:txBody>
      </p:sp>
      <p:pic>
        <p:nvPicPr>
          <p:cNvPr id="4098" name="Picture 2" descr="Sarma – Fini Recepti by Crochef">
            <a:extLst>
              <a:ext uri="{FF2B5EF4-FFF2-40B4-BE49-F238E27FC236}">
                <a16:creationId xmlns:a16="http://schemas.microsoft.com/office/drawing/2014/main" id="{BB3BC1F6-89C4-4956-BFDB-E72B8896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7" y="3659044"/>
            <a:ext cx="3494433" cy="21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kalar s krumpirom – Fini Recepti by Crochef">
            <a:extLst>
              <a:ext uri="{FF2B5EF4-FFF2-40B4-BE49-F238E27FC236}">
                <a16:creationId xmlns:a16="http://schemas.microsoft.com/office/drawing/2014/main" id="{A34FCF7F-1263-4468-898B-5047193B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21" y="3659044"/>
            <a:ext cx="3597758" cy="22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šticada recept - Sašina kuhinja - YouTube">
            <a:extLst>
              <a:ext uri="{FF2B5EF4-FFF2-40B4-BE49-F238E27FC236}">
                <a16:creationId xmlns:a16="http://schemas.microsoft.com/office/drawing/2014/main" id="{04B8190A-5599-4008-B0D4-ADC869AA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15" y="3659044"/>
            <a:ext cx="3310098" cy="186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60FE-DC7D-45D4-912E-43784D9B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863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latin typeface="Baskerville Old Face" panose="02020602080505020303" pitchFamily="18" charset="0"/>
              </a:rPr>
              <a:t>Badnje jutro u Šibeniku je posebno veselo i puno života</a:t>
            </a:r>
          </a:p>
          <a:p>
            <a:pPr marL="0" indent="0">
              <a:buNone/>
            </a:pPr>
            <a:r>
              <a:rPr lang="hr-HR" dirty="0">
                <a:latin typeface="Baskerville Old Face" panose="02020602080505020303" pitchFamily="18" charset="0"/>
              </a:rPr>
              <a:t>Najčešće se odvija neka svirka u parku i kafićima po rivi stoga mnogi odluče izaći u obiteljsku šetnju</a:t>
            </a:r>
          </a:p>
          <a:p>
            <a:pPr marL="0" indent="0">
              <a:buNone/>
            </a:pPr>
            <a:r>
              <a:rPr lang="hr-HR" dirty="0">
                <a:latin typeface="Baskerville Old Face" panose="02020602080505020303" pitchFamily="18" charset="0"/>
              </a:rPr>
              <a:t>Za sve ljubitelje hrane uvijek se nađe koji tanjur bakalara koji se sprema „na veliko” najčešće na poljani</a:t>
            </a:r>
          </a:p>
        </p:txBody>
      </p:sp>
      <p:pic>
        <p:nvPicPr>
          <p:cNvPr id="5122" name="Picture 2" descr="Šibenski - Obrtnici časte bakalarom za Badnjak; Bit će i fritula i kuhanog  vina, a sve će začiniti Šibenska narodna glazba">
            <a:extLst>
              <a:ext uri="{FF2B5EF4-FFF2-40B4-BE49-F238E27FC236}">
                <a16:creationId xmlns:a16="http://schemas.microsoft.com/office/drawing/2014/main" id="{D61BE103-6F50-4C10-A575-755B2DC2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25" y="2556808"/>
            <a:ext cx="61864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3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61607D1-069E-4439-87F0-388F7C6B937B}"/>
              </a:ext>
            </a:extLst>
          </p:cNvPr>
          <p:cNvSpPr/>
          <p:nvPr/>
        </p:nvSpPr>
        <p:spPr>
          <a:xfrm>
            <a:off x="609600" y="251792"/>
            <a:ext cx="5247861" cy="27564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Na Badnju večer obitelj ukrašava božićno drvce i neizostavna je priprema svima dobro poznatih fritula</a:t>
            </a:r>
          </a:p>
        </p:txBody>
      </p:sp>
      <p:pic>
        <p:nvPicPr>
          <p:cNvPr id="6146" name="Picture 2" descr="Bor ili jelka kao iz magazina, praznični vodič treći dio | Uredite Dom">
            <a:extLst>
              <a:ext uri="{FF2B5EF4-FFF2-40B4-BE49-F238E27FC236}">
                <a16:creationId xmlns:a16="http://schemas.microsoft.com/office/drawing/2014/main" id="{BD35DB85-30FC-44EF-8022-151F2919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68" y="248479"/>
            <a:ext cx="4372389" cy="32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itule s jogurtom - brze, jednostavne i ukusne - Recepttura">
            <a:extLst>
              <a:ext uri="{FF2B5EF4-FFF2-40B4-BE49-F238E27FC236}">
                <a16:creationId xmlns:a16="http://schemas.microsoft.com/office/drawing/2014/main" id="{FDC27D4F-5EEA-409B-A46F-FD9F319E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2" y="3221107"/>
            <a:ext cx="3732969" cy="32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324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Algerian</vt:lpstr>
      <vt:lpstr>Arial</vt:lpstr>
      <vt:lpstr>Bahnschrift SemiBold</vt:lpstr>
      <vt:lpstr>Bahnschrift SemiCondensed</vt:lpstr>
      <vt:lpstr>Baskerville Old Face</vt:lpstr>
      <vt:lpstr>Bell MT</vt:lpstr>
      <vt:lpstr>Calibri</vt:lpstr>
      <vt:lpstr>Calibri Light</vt:lpstr>
      <vt:lpstr>Office Theme</vt:lpstr>
      <vt:lpstr>ŠIBENIK U VRIJEME DOŠAŠĆA</vt:lpstr>
      <vt:lpstr>PowerPoint Presentation</vt:lpstr>
      <vt:lpstr>PowerPoint Presentation</vt:lpstr>
      <vt:lpstr>Sveti Nikola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...i za kraj želim Vam sretan i blagoslovljen Božić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ŠIBENIK U VRIJEME DOŠAŠĆA</dc:title>
  <dc:creator>LARA</dc:creator>
  <cp:lastModifiedBy>Korisnik</cp:lastModifiedBy>
  <cp:revision>8</cp:revision>
  <dcterms:created xsi:type="dcterms:W3CDTF">2020-12-06T19:46:07Z</dcterms:created>
  <dcterms:modified xsi:type="dcterms:W3CDTF">2020-12-13T08:59:10Z</dcterms:modified>
</cp:coreProperties>
</file>