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75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70" r:id="rId14"/>
    <p:sldId id="272" r:id="rId15"/>
    <p:sldId id="274" r:id="rId16"/>
    <p:sldId id="273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B"/>
    <a:srgbClr val="FFFF66"/>
    <a:srgbClr val="FFFFCC"/>
    <a:srgbClr val="FFCC00"/>
    <a:srgbClr val="FF9966"/>
    <a:srgbClr val="FFCC99"/>
    <a:srgbClr val="FF9933"/>
    <a:srgbClr val="FF66FF"/>
    <a:srgbClr val="CCCC00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768B6D2-7781-4A13-AD70-8CFDE8683ECD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8D68D56-E940-4F78-B090-BCDFC982B2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 DRŽAVE STAROG ISTOKA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1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923" y="332656"/>
            <a:ext cx="914400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0" y="4509120"/>
            <a:ext cx="9144000" cy="223224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ribarstvo, obr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, brodogradnj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trgovin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buFont typeface="Wingdings" pitchFamily="2" charset="2"/>
              <a:buChar char="v"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najpoznatiji pomorci staroga vijeka</a:t>
            </a:r>
          </a:p>
          <a:p>
            <a:pPr>
              <a:buFont typeface="Wingdings" pitchFamily="2" charset="2"/>
              <a:buChar char="v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posrednici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u trgovini između Istoka i Zapada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–vino,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ulje, metal, cedrovina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urpurna tkanina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kolonije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-Kartaga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2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316288" cy="420392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glasovno pismo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svaki glas, jedan znak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22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znaka(slov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fenički alfabet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stvorili temelje modernog pisanja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7"/>
            <a:ext cx="3744416" cy="511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638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26070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7504" y="4797152"/>
            <a:ext cx="4608512" cy="20608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Židovi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nomadi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braham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praotac 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Židova</a:t>
            </a: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Obećan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zemlj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Mojsije</a:t>
            </a:r>
          </a:p>
          <a:p>
            <a:pPr>
              <a:buFont typeface="Wingdings" pitchFamily="2" charset="2"/>
              <a:buChar char="v"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hr-HR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18532"/>
            <a:ext cx="4107755" cy="440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63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9632" y="5013176"/>
            <a:ext cx="6480720" cy="165618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2.tis.pr.Kr.-država</a:t>
            </a:r>
          </a:p>
          <a:p>
            <a:pPr>
              <a:buFont typeface="Wingdings" pitchFamily="2" charset="2"/>
              <a:buChar char="v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hr-HR" sz="2600" dirty="0" smtClean="0">
                <a:latin typeface="Times New Roman" pitchFamily="18" charset="0"/>
                <a:cs typeface="Times New Roman" pitchFamily="18" charset="0"/>
              </a:rPr>
              <a:t>aul</a:t>
            </a:r>
          </a:p>
          <a:p>
            <a:pPr>
              <a:buFont typeface="Wingdings" pitchFamily="2" charset="2"/>
              <a:buChar char="v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hr-HR" sz="2600" dirty="0" smtClean="0">
                <a:latin typeface="Times New Roman" pitchFamily="18" charset="0"/>
                <a:cs typeface="Times New Roman" pitchFamily="18" charset="0"/>
              </a:rPr>
              <a:t>avid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- J</a:t>
            </a:r>
            <a:r>
              <a:rPr lang="hr-HR" sz="2600" dirty="0" smtClean="0">
                <a:latin typeface="Times New Roman" pitchFamily="18" charset="0"/>
                <a:cs typeface="Times New Roman" pitchFamily="18" charset="0"/>
              </a:rPr>
              <a:t>eruzalem 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sz="2600" dirty="0" smtClean="0">
                <a:latin typeface="Times New Roman" pitchFamily="18" charset="0"/>
                <a:cs typeface="Times New Roman" pitchFamily="18" charset="0"/>
              </a:rPr>
              <a:t>alomon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hr-HR" sz="2600" dirty="0" smtClean="0">
                <a:latin typeface="Times New Roman" pitchFamily="18" charset="0"/>
                <a:cs typeface="Times New Roman" pitchFamily="18" charset="0"/>
              </a:rPr>
              <a:t>hram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r-HR" sz="2600" dirty="0" smtClean="0">
                <a:latin typeface="Times New Roman" pitchFamily="18" charset="0"/>
                <a:cs typeface="Times New Roman" pitchFamily="18" charset="0"/>
              </a:rPr>
              <a:t>središte i simbol židovske vjere i države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sz="2600" dirty="0">
                <a:latin typeface="Times New Roman" pitchFamily="18" charset="0"/>
                <a:cs typeface="Times New Roman" pitchFamily="18" charset="0"/>
              </a:rPr>
              <a:t>babilonsko sužanjstvo </a:t>
            </a:r>
            <a:endParaRPr lang="hr-HR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5054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92828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29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268760"/>
            <a:ext cx="3456384" cy="476285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jera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u jednoga boga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monoteizam</a:t>
            </a: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Jahve = ja sam onaj koji jesam</a:t>
            </a: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Deset zapovijedi – prvi pisani zakoni židovskog naroda</a:t>
            </a: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Biblija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povijest židovskog naroda 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11960" y="1124744"/>
            <a:ext cx="468429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72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05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Indija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Kina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1700808"/>
            <a:ext cx="388657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92494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0032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0736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Indija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    Kina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63596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Dravidi -Arijci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aste 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zatvorene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društvene 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zajednice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Manuov zakonik</a:t>
            </a: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sanskrt – Mahabharata i Ramajana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induizam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budizam </a:t>
            </a: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medicina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astronomija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matematika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912" y="4437112"/>
            <a:ext cx="2952327" cy="213285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barut, kompas, svila, porculan, papir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akupunktur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astronomija, matematika, kalendar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Konfucije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0328" y="1373668"/>
            <a:ext cx="3617696" cy="244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8624" y="4077072"/>
            <a:ext cx="203940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035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8219256" cy="47183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prve visoko razvijene civilizacije nastale su na području velikh rijeka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zajedničko ( Sumer, Babilon, Feničani, Židovi, Inafija i Kina)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razvijeno gospodarstvo, pojava države i pisma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svojim su znanjima, vještinama, vjerovanjima i načinom života udarili temelje razvoja budućih europskih civilizacija.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278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6286341"/>
              </p:ext>
            </p:extLst>
          </p:nvPr>
        </p:nvGraphicFramePr>
        <p:xfrm>
          <a:off x="0" y="260648"/>
          <a:ext cx="9143999" cy="662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42"/>
                <a:gridCol w="2049518"/>
                <a:gridCol w="1576552"/>
                <a:gridCol w="1497725"/>
                <a:gridCol w="1418897"/>
                <a:gridCol w="1340065"/>
              </a:tblGrid>
              <a:tr h="8272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Mezopotamija</a:t>
                      </a:r>
                      <a:endParaRPr lang="hr-HR" noProof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F</a:t>
                      </a:r>
                      <a:r>
                        <a:rPr lang="hr-HR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eničani</a:t>
                      </a:r>
                      <a:endParaRPr lang="hr-HR" noProof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hr-HR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Židovi</a:t>
                      </a:r>
                      <a:endParaRPr lang="hr-HR" noProof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hr-HR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Indija</a:t>
                      </a:r>
                      <a:endParaRPr lang="hr-HR" noProof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hr-HR" noProof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Kina</a:t>
                      </a:r>
                      <a:endParaRPr lang="hr-HR" noProof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</a:tr>
              <a:tr h="1038416">
                <a:tc>
                  <a:txBody>
                    <a:bodyPr/>
                    <a:lstStyle/>
                    <a:p>
                      <a:r>
                        <a:rPr lang="hr-HR" sz="18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rijeke</a:t>
                      </a:r>
                      <a:endParaRPr lang="hr-HR" sz="18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Eufrat i Tigris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hr-HR" dirty="0" smtClean="0"/>
                        <a:t>   /</a:t>
                      </a:r>
                    </a:p>
                    <a:p>
                      <a:r>
                        <a:rPr lang="hr-H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(obale Sredozemnog mora)</a:t>
                      </a:r>
                      <a:endParaRPr lang="en-US" dirty="0"/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Jordan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Ind,      </a:t>
                      </a:r>
                    </a:p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Ganges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Hoangho, </a:t>
                      </a:r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Yangzte</a:t>
                      </a:r>
                      <a:endParaRPr lang="hr-HR" noProof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</a:tr>
              <a:tr h="827259">
                <a:tc>
                  <a:txBody>
                    <a:bodyPr/>
                    <a:lstStyle/>
                    <a:p>
                      <a:r>
                        <a:rPr lang="hr-HR" sz="18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narodi</a:t>
                      </a:r>
                      <a:endParaRPr lang="hr-HR" sz="18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  Sumerani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eničani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smtClean="0">
                          <a:latin typeface="Times New Roman" pitchFamily="18" charset="0"/>
                          <a:cs typeface="Times New Roman" pitchFamily="18" charset="0"/>
                        </a:rPr>
                        <a:t>   Hebreji – </a:t>
                      </a:r>
                    </a:p>
                    <a:p>
                      <a:r>
                        <a:rPr lang="hr-HR" noProof="0" smtClean="0">
                          <a:latin typeface="Times New Roman" pitchFamily="18" charset="0"/>
                          <a:cs typeface="Times New Roman" pitchFamily="18" charset="0"/>
                        </a:rPr>
                        <a:t>    Židovi</a:t>
                      </a:r>
                      <a:endParaRPr lang="hr-HR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smtClean="0">
                          <a:latin typeface="Times New Roman" pitchFamily="18" charset="0"/>
                          <a:cs typeface="Times New Roman" pitchFamily="18" charset="0"/>
                        </a:rPr>
                        <a:t>  Dravidi,</a:t>
                      </a:r>
                    </a:p>
                    <a:p>
                      <a:r>
                        <a:rPr lang="hr-HR" noProof="0" smtClean="0">
                          <a:latin typeface="Times New Roman" pitchFamily="18" charset="0"/>
                          <a:cs typeface="Times New Roman" pitchFamily="18" charset="0"/>
                        </a:rPr>
                        <a:t>  Arijci</a:t>
                      </a:r>
                      <a:endParaRPr lang="hr-HR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Kinezi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</a:tr>
              <a:tr h="1038416">
                <a:tc>
                  <a:txBody>
                    <a:bodyPr/>
                    <a:lstStyle/>
                    <a:p>
                      <a:r>
                        <a:rPr lang="hr-HR" sz="18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gospodarstvo</a:t>
                      </a:r>
                      <a:endParaRPr lang="hr-HR" sz="18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ratarstvo, </a:t>
                      </a:r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stočarstvo, obrt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trgovina, obrt,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brodogradnja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latin typeface="Times New Roman" pitchFamily="18" charset="0"/>
                          <a:cs typeface="Times New Roman" pitchFamily="18" charset="0"/>
                        </a:rPr>
                        <a:t>nomadi, stočarstvo, ratarstvo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latin typeface="Times New Roman" pitchFamily="18" charset="0"/>
                          <a:cs typeface="Times New Roman" pitchFamily="18" charset="0"/>
                        </a:rPr>
                        <a:t>ratarstvo, trgovina, obrt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trgovina, obrt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</a:tr>
              <a:tr h="827259">
                <a:tc>
                  <a:txBody>
                    <a:bodyPr/>
                    <a:lstStyle/>
                    <a:p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pismo</a:t>
                      </a:r>
                      <a:endParaRPr lang="hr-HR" sz="16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klinasto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alfabet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sanskrt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slikovno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</a:tr>
              <a:tr h="827259">
                <a:tc>
                  <a:txBody>
                    <a:bodyPr/>
                    <a:lstStyle/>
                    <a:p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vjera</a:t>
                      </a:r>
                      <a:endParaRPr lang="hr-HR" sz="16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politeisti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mnogobošci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politeisti-  mnogobošci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mono</a:t>
                      </a:r>
                      <a:r>
                        <a:rPr lang="en-US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eisti </a:t>
                      </a:r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– judaizam - Jahve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hinduizam</a:t>
                      </a:r>
                    </a:p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budizam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konfucijanizam</a:t>
                      </a:r>
                      <a:endParaRPr lang="hr-HR" sz="18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</a:tr>
              <a:tr h="1092863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ulturna </a:t>
                      </a:r>
                      <a:r>
                        <a:rPr lang="en-US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znanstven dostignuća</a:t>
                      </a:r>
                      <a:endParaRPr lang="hr-HR" sz="16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kalendar</a:t>
                      </a:r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, matematika, astonomija</a:t>
                      </a:r>
                      <a:endParaRPr lang="hr-HR" sz="16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dirty="0" smtClean="0">
                          <a:latin typeface="Times New Roman" pitchFamily="18" charset="0"/>
                          <a:cs typeface="Times New Roman" pitchFamily="18" charset="0"/>
                        </a:rPr>
                        <a:t>bojanje tkanina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brojevi, </a:t>
                      </a:r>
                    </a:p>
                    <a:p>
                      <a:r>
                        <a:rPr lang="hr-HR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književnost</a:t>
                      </a:r>
                      <a:endParaRPr lang="hr-HR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porculan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barut, kompas</a:t>
                      </a:r>
                      <a:r>
                        <a:rPr lang="en-US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hr-HR" sz="160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Kineski zid</a:t>
                      </a:r>
                      <a:endParaRPr lang="hr-HR" sz="16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8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56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2339753" cy="4416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Stari istok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Egipat, Mezopotamij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, mediteransk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prednj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Azij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, Iransko visočje, Indij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i Kin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087923"/>
            <a:ext cx="6637290" cy="497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268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5164"/>
            <a:ext cx="9108192" cy="6652836"/>
          </a:xfrm>
          <a:prstGeom prst="rect">
            <a:avLst/>
          </a:prstGeom>
          <a:solidFill>
            <a:srgbClr val="FF93FF"/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1" y="404664"/>
            <a:ext cx="592127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5921276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92127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628801"/>
            <a:ext cx="5921277" cy="5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15616" y="584684"/>
            <a:ext cx="709228" cy="180020"/>
          </a:xfrm>
          <a:prstGeom prst="rect">
            <a:avLst/>
          </a:prstGeom>
          <a:solidFill>
            <a:srgbClr val="FF9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908720"/>
            <a:ext cx="709228" cy="234026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15616" y="1268761"/>
            <a:ext cx="709228" cy="180020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15616" y="1628801"/>
            <a:ext cx="709228" cy="252027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99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6928" y="260648"/>
            <a:ext cx="9529763" cy="806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7020272" y="5445224"/>
            <a:ext cx="8640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843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3672408" cy="52669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Sumerani - najstariji stanovnici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jug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Mezopotamije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4. tis. prije Krista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Uruk,Ur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Nipur, Lagaš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hramske države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zigurat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53650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43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980728"/>
            <a:ext cx="4186808" cy="54109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prvo pismo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slikovno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konj- putovanje, brzina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klinasto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znakovi koji su bili urezani bili nalik na klinove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Ep o Gilgamešu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astronomija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kalendar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matematika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17" y="3717032"/>
            <a:ext cx="3007278" cy="29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275856" cy="294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41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9451"/>
            <a:ext cx="5992490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512" y="980728"/>
            <a:ext cx="2427728" cy="5442948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Babilon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 “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Božja vrata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vrata božice Ištar (Ištarine dveri)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najvažniji i najbogatiji grad Mezopotamije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središte moćnog babilonskog Carstva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6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4104456" cy="469084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Hamurabi ujedinio područje Mezopotamije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Hamurabijev zakonik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Semiramidini viseći vrtovi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Kula babilonska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88843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33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92080" y="1340768"/>
            <a:ext cx="3394720" cy="5050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Feničani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Sredozemno mor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i gorj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Liba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radovi –države Biblos, Tir, Sidon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8" y="353123"/>
            <a:ext cx="4272749" cy="650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40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344</TotalTime>
  <Words>472</Words>
  <Application>Microsoft Office PowerPoint</Application>
  <PresentationFormat>On-screen Show (4:3)</PresentationFormat>
  <Paragraphs>108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Clarity</vt:lpstr>
      <vt:lpstr>   DRŽAVE STAROG ISTOKA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             Indija                                 Kina</vt:lpstr>
      <vt:lpstr>            Indija                                          Kina</vt:lpstr>
      <vt:lpstr>Slide 17</vt:lpstr>
      <vt:lpstr>Slide 18</vt:lpstr>
    </vt:vector>
  </TitlesOfParts>
  <Company>Tehnicka skola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DRŽAVE STAROG ISTOKA</dc:title>
  <dc:creator>Profesor</dc:creator>
  <cp:lastModifiedBy>admin</cp:lastModifiedBy>
  <cp:revision>35</cp:revision>
  <dcterms:created xsi:type="dcterms:W3CDTF">2014-10-02T12:18:28Z</dcterms:created>
  <dcterms:modified xsi:type="dcterms:W3CDTF">2014-10-10T05:57:42Z</dcterms:modified>
</cp:coreProperties>
</file>